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75" r:id="rId3"/>
    <p:sldId id="276" r:id="rId4"/>
    <p:sldId id="280" r:id="rId5"/>
    <p:sldId id="281" r:id="rId6"/>
    <p:sldId id="282" r:id="rId7"/>
    <p:sldId id="287" r:id="rId8"/>
    <p:sldId id="283" r:id="rId9"/>
    <p:sldId id="284" r:id="rId10"/>
  </p:sldIdLst>
  <p:sldSz cx="9144000" cy="5143500" type="screen16x9"/>
  <p:notesSz cx="6669088" cy="9896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7">
          <p15:clr>
            <a:srgbClr val="A4A3A4"/>
          </p15:clr>
        </p15:guide>
        <p15:guide id="2" pos="21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3A98"/>
    <a:srgbClr val="90057D"/>
    <a:srgbClr val="97C72C"/>
    <a:srgbClr val="E5011A"/>
    <a:srgbClr val="F26D1A"/>
    <a:srgbClr val="139DEC"/>
    <a:srgbClr val="149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7" autoAdjust="0"/>
  </p:normalViewPr>
  <p:slideViewPr>
    <p:cSldViewPr snapToGrid="0" snapToObjects="1">
      <p:cViewPr varScale="1">
        <p:scale>
          <a:sx n="107" d="100"/>
          <a:sy n="107" d="100"/>
        </p:scale>
        <p:origin x="754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-2634" y="-96"/>
      </p:cViewPr>
      <p:guideLst>
        <p:guide orient="horz" pos="3117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/>
              <a:t>Projekt "Grasz w staż - pracę masz!"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777902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198DC-EBBC-4A9F-9B59-F352717CEF51}" type="datetimeFigureOut">
              <a:rPr lang="pl-PL" smtClean="0"/>
              <a:pPr/>
              <a:t>25.09.2024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777902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2A386-2622-4B73-9941-33E9D95CD01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/>
              <a:t>Projekt "Grasz w staż - pracę masz!"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777902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1BE3F-BC88-4779-BAAE-832807B03152}" type="datetimeFigureOut">
              <a:rPr lang="pl-PL" smtClean="0"/>
              <a:pPr/>
              <a:t>25.09.2024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" y="742950"/>
            <a:ext cx="6592888" cy="3709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66597" y="4701622"/>
            <a:ext cx="5335895" cy="445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777902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BEE92-F5C6-4A26-83E9-7180AC6F71D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EE92-F5C6-4A26-83E9-7180AC6F71D1}" type="slidenum">
              <a:rPr lang="pl-PL" smtClean="0"/>
              <a:pPr/>
              <a:t>1</a:t>
            </a:fld>
            <a:endParaRPr lang="pl-PL" dirty="0"/>
          </a:p>
        </p:txBody>
      </p:sp>
      <p:sp>
        <p:nvSpPr>
          <p:cNvPr id="5" name="Symbol zastępczy nagłówka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l-PL" dirty="0"/>
              <a:t>Projekt "Grasz w staż - pracę masz!"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5138" y="3565834"/>
            <a:ext cx="4755974" cy="8869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solidFill>
                  <a:srgbClr val="053A98"/>
                </a:solidFill>
              </a:defRPr>
            </a:lvl1pPr>
            <a:lvl2pPr>
              <a:defRPr sz="2400">
                <a:solidFill>
                  <a:srgbClr val="053A98"/>
                </a:solidFill>
              </a:defRPr>
            </a:lvl2pPr>
            <a:lvl3pPr>
              <a:defRPr sz="2400">
                <a:solidFill>
                  <a:srgbClr val="053A98"/>
                </a:solidFill>
              </a:defRPr>
            </a:lvl3pPr>
            <a:lvl4pPr>
              <a:defRPr sz="2400">
                <a:solidFill>
                  <a:srgbClr val="053A98"/>
                </a:solidFill>
              </a:defRPr>
            </a:lvl4pPr>
            <a:lvl5pPr>
              <a:defRPr sz="2400">
                <a:solidFill>
                  <a:srgbClr val="053A98"/>
                </a:solidFill>
              </a:defRPr>
            </a:lvl5pPr>
          </a:lstStyle>
          <a:p>
            <a:pPr lvl="0"/>
            <a:r>
              <a:rPr lang="pl-PL" dirty="0"/>
              <a:t>Kliknij aby dodać podtytuł prezentacji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483100" y="0"/>
            <a:ext cx="4660900" cy="45085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 userDrawn="1"/>
        </p:nvSpPr>
        <p:spPr>
          <a:xfrm>
            <a:off x="558811" y="4488976"/>
            <a:ext cx="1761057" cy="41293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E4387F1C-31B5-E049-8F12-9FAEC8677B35}" type="datetime1">
              <a:rPr lang="pl-PL" sz="1800" smtClean="0">
                <a:solidFill>
                  <a:schemeClr val="bg1">
                    <a:lumMod val="65000"/>
                  </a:schemeClr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25.09.2024</a:t>
            </a:fld>
            <a:endParaRPr lang="en-US" sz="1800" dirty="0" err="1">
              <a:solidFill>
                <a:schemeClr val="bg1">
                  <a:lumMod val="65000"/>
                </a:schemeClr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65673" y="2470406"/>
            <a:ext cx="4755440" cy="1149336"/>
          </a:xfrm>
          <a:prstGeom prst="rect">
            <a:avLst/>
          </a:prstGeom>
        </p:spPr>
        <p:txBody>
          <a:bodyPr vert="horz"/>
          <a:lstStyle>
            <a:lvl1pPr algn="l">
              <a:defRPr sz="3200" b="1" i="0" strike="noStrike">
                <a:solidFill>
                  <a:srgbClr val="053A98"/>
                </a:solidFill>
              </a:defRPr>
            </a:lvl1pPr>
          </a:lstStyle>
          <a:p>
            <a:pPr>
              <a:lnSpc>
                <a:spcPts val="4000"/>
              </a:lnSpc>
              <a:tabLst/>
            </a:pP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Kliknij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aby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dodać</a:t>
            </a:r>
            <a:b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</a:b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tytuł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prezentacji</a:t>
            </a:r>
            <a:endParaRPr lang="en-US" dirty="0"/>
          </a:p>
        </p:txBody>
      </p:sp>
      <p:pic>
        <p:nvPicPr>
          <p:cNvPr id="7" name="Picture 6" descr="logo UMK poziom 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21" y="224714"/>
            <a:ext cx="2667000" cy="111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1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Obraz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1" y="1102852"/>
            <a:ext cx="9144000" cy="13302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4658955" y="3225056"/>
            <a:ext cx="3874862" cy="15839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544836" y="3225056"/>
            <a:ext cx="3914347" cy="135566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544836" y="2525818"/>
            <a:ext cx="7988981" cy="5993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  <a:endParaRPr lang="en-US" dirty="0"/>
          </a:p>
        </p:txBody>
      </p:sp>
      <p:pic>
        <p:nvPicPr>
          <p:cNvPr id="14" name="Picture 13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51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Spis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 59"/>
          <p:cNvSpPr/>
          <p:nvPr userDrawn="1"/>
        </p:nvSpPr>
        <p:spPr>
          <a:xfrm>
            <a:off x="1" y="371148"/>
            <a:ext cx="2140407" cy="4772352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57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61" name="TextBox 1"/>
          <p:cNvSpPr txBox="1"/>
          <p:nvPr userDrawn="1"/>
        </p:nvSpPr>
        <p:spPr>
          <a:xfrm>
            <a:off x="550852" y="1227077"/>
            <a:ext cx="1046460" cy="41806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en-US" altLang="zh-CN" sz="2000" dirty="0" err="1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Spis</a:t>
            </a:r>
            <a:r>
              <a:rPr lang="en-US" altLang="zh-CN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treści</a:t>
            </a:r>
            <a:endParaRPr lang="en-US" altLang="zh-CN" sz="2000" dirty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62" name="TextBox 61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7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2649494" y="2587580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4.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2649494" y="3018319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5.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5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2649494" y="3446440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6.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6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2649494" y="3881084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7.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2649494" y="4311429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8.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80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649494" y="2157236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3.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81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2649494" y="1730921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2.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82" name="Text Placeholder 23"/>
          <p:cNvSpPr>
            <a:spLocks noGrp="1"/>
          </p:cNvSpPr>
          <p:nvPr>
            <p:ph type="body" sz="quarter" idx="23" hasCustomPrompt="1"/>
          </p:nvPr>
        </p:nvSpPr>
        <p:spPr>
          <a:xfrm>
            <a:off x="2649494" y="1298565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1.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pic>
        <p:nvPicPr>
          <p:cNvPr id="17" name="Picture 16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34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Numer Tytuł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7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460376" y="2808207"/>
            <a:ext cx="8074024" cy="177964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30" name="Text Placeholder 19"/>
          <p:cNvSpPr>
            <a:spLocks noGrp="1"/>
          </p:cNvSpPr>
          <p:nvPr>
            <p:ph type="body" sz="quarter" idx="22" hasCustomPrompt="1"/>
          </p:nvPr>
        </p:nvSpPr>
        <p:spPr>
          <a:xfrm>
            <a:off x="460376" y="1881108"/>
            <a:ext cx="7674492" cy="92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sp>
        <p:nvSpPr>
          <p:cNvPr id="31" name="Text Placeholder 21"/>
          <p:cNvSpPr>
            <a:spLocks noGrp="1"/>
          </p:cNvSpPr>
          <p:nvPr>
            <p:ph type="body" sz="quarter" idx="23" hasCustomPrompt="1"/>
          </p:nvPr>
        </p:nvSpPr>
        <p:spPr>
          <a:xfrm>
            <a:off x="460376" y="865108"/>
            <a:ext cx="1316567" cy="1016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7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pl-PL" dirty="0"/>
              <a:t>1.</a:t>
            </a:r>
            <a:endParaRPr lang="en-US" dirty="0"/>
          </a:p>
        </p:txBody>
      </p:sp>
      <p:pic>
        <p:nvPicPr>
          <p:cNvPr id="12" name="Picture 11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2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ytuł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460376" y="2142058"/>
            <a:ext cx="8074024" cy="2679001"/>
          </a:xfrm>
          <a:prstGeom prst="rect">
            <a:avLst/>
          </a:prstGeom>
        </p:spPr>
        <p:txBody>
          <a:bodyPr vert="horz"/>
          <a:lstStyle>
            <a:lvl1pPr marL="285750" indent="-285750">
              <a:buFont typeface="Wingdings" charset="2"/>
              <a:buChar char=""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</a:p>
          <a:p>
            <a:pPr lvl="0"/>
            <a:endParaRPr lang="pl-PL" dirty="0"/>
          </a:p>
          <a:p>
            <a:pPr lvl="0"/>
            <a:endParaRPr lang="en-US" dirty="0"/>
          </a:p>
        </p:txBody>
      </p:sp>
      <p:sp>
        <p:nvSpPr>
          <p:cNvPr id="18" name="Text Placeholder 19"/>
          <p:cNvSpPr>
            <a:spLocks noGrp="1"/>
          </p:cNvSpPr>
          <p:nvPr>
            <p:ph type="body" sz="quarter" idx="25" hasCustomPrompt="1"/>
          </p:nvPr>
        </p:nvSpPr>
        <p:spPr>
          <a:xfrm>
            <a:off x="460376" y="1206491"/>
            <a:ext cx="7058024" cy="92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pic>
        <p:nvPicPr>
          <p:cNvPr id="10" name="Picture 9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78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4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460376" y="1341963"/>
            <a:ext cx="8074024" cy="3238758"/>
          </a:xfrm>
          <a:prstGeom prst="rect">
            <a:avLst/>
          </a:prstGeom>
        </p:spPr>
        <p:txBody>
          <a:bodyPr vert="horz"/>
          <a:lstStyle>
            <a:lvl1pPr marL="0" indent="0">
              <a:buFont typeface="Wingdings" charset="2"/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</a:p>
          <a:p>
            <a:pPr lvl="0"/>
            <a:endParaRPr lang="pl-PL" dirty="0"/>
          </a:p>
          <a:p>
            <a:pPr lvl="0"/>
            <a:endParaRPr lang="en-US" dirty="0"/>
          </a:p>
        </p:txBody>
      </p:sp>
      <p:pic>
        <p:nvPicPr>
          <p:cNvPr id="9" name="Picture 8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33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ytuł Obraz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6"/>
          <p:cNvSpPr>
            <a:spLocks noGrp="1"/>
          </p:cNvSpPr>
          <p:nvPr>
            <p:ph type="pic" sz="quarter" idx="23" hasCustomPrompt="1"/>
          </p:nvPr>
        </p:nvSpPr>
        <p:spPr>
          <a:xfrm>
            <a:off x="544836" y="2433062"/>
            <a:ext cx="4071989" cy="20523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60376" y="1102853"/>
            <a:ext cx="8141428" cy="11732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5014901" y="2433062"/>
            <a:ext cx="3530455" cy="20523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pic>
        <p:nvPicPr>
          <p:cNvPr id="14" name="Picture 13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90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ekst 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4616825" y="1133081"/>
            <a:ext cx="4527175" cy="36879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460377" y="1651001"/>
            <a:ext cx="3848978" cy="2922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pic>
        <p:nvPicPr>
          <p:cNvPr id="10" name="Picture 9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75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Duże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544836" y="1102853"/>
            <a:ext cx="8597712" cy="3711600"/>
          </a:xfrm>
          <a:custGeom>
            <a:avLst/>
            <a:gdLst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0 w 8585200"/>
              <a:gd name="connsiteY3" fmla="*/ 4714607 h 4714607"/>
              <a:gd name="connsiteX4" fmla="*/ 0 w 8585200"/>
              <a:gd name="connsiteY4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4660899 w 8585200"/>
              <a:gd name="connsiteY3" fmla="*/ 4708259 h 4714607"/>
              <a:gd name="connsiteX4" fmla="*/ 0 w 8585200"/>
              <a:gd name="connsiteY4" fmla="*/ 4714607 h 4714607"/>
              <a:gd name="connsiteX5" fmla="*/ 0 w 8585200"/>
              <a:gd name="connsiteY5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4660899 w 8585200"/>
              <a:gd name="connsiteY4" fmla="*/ 4708259 h 4714607"/>
              <a:gd name="connsiteX5" fmla="*/ 0 w 8585200"/>
              <a:gd name="connsiteY5" fmla="*/ 4714607 h 4714607"/>
              <a:gd name="connsiteX6" fmla="*/ 0 w 8585200"/>
              <a:gd name="connsiteY6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4660899 w 8585200"/>
              <a:gd name="connsiteY4" fmla="*/ 4708259 h 4714607"/>
              <a:gd name="connsiteX5" fmla="*/ 0 w 8585200"/>
              <a:gd name="connsiteY5" fmla="*/ 4714607 h 4714607"/>
              <a:gd name="connsiteX6" fmla="*/ 1512 w 8585200"/>
              <a:gd name="connsiteY6" fmla="*/ 3868448 h 4714607"/>
              <a:gd name="connsiteX7" fmla="*/ 0 w 8585200"/>
              <a:gd name="connsiteY7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0 w 8585200"/>
              <a:gd name="connsiteY4" fmla="*/ 4714607 h 4714607"/>
              <a:gd name="connsiteX5" fmla="*/ 1512 w 8585200"/>
              <a:gd name="connsiteY5" fmla="*/ 3868448 h 4714607"/>
              <a:gd name="connsiteX6" fmla="*/ 0 w 8585200"/>
              <a:gd name="connsiteY6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0 w 8585200"/>
              <a:gd name="connsiteY3" fmla="*/ 4714607 h 4714607"/>
              <a:gd name="connsiteX4" fmla="*/ 1512 w 8585200"/>
              <a:gd name="connsiteY4" fmla="*/ 3868448 h 4714607"/>
              <a:gd name="connsiteX5" fmla="*/ 0 w 8585200"/>
              <a:gd name="connsiteY5" fmla="*/ 0 h 4714607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0 w 8585200"/>
              <a:gd name="connsiteY4" fmla="*/ 4714607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21804 w 8585200"/>
              <a:gd name="connsiteY4" fmla="*/ 3874185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34255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15578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507409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15578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34255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21804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85200" h="4715095">
                <a:moveTo>
                  <a:pt x="0" y="0"/>
                </a:moveTo>
                <a:lnTo>
                  <a:pt x="8585200" y="0"/>
                </a:lnTo>
                <a:lnTo>
                  <a:pt x="8585200" y="4714607"/>
                </a:lnTo>
                <a:lnTo>
                  <a:pt x="4023316" y="4715095"/>
                </a:lnTo>
                <a:cubicBezTo>
                  <a:pt x="4020737" y="4432717"/>
                  <a:pt x="4024383" y="4150338"/>
                  <a:pt x="4021804" y="3867960"/>
                </a:cubicBezTo>
                <a:lnTo>
                  <a:pt x="1512" y="386844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8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460376" y="4288182"/>
            <a:ext cx="3920325" cy="3781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podpis</a:t>
            </a:r>
            <a:endParaRPr lang="en-US" dirty="0"/>
          </a:p>
        </p:txBody>
      </p:sp>
      <p:pic>
        <p:nvPicPr>
          <p:cNvPr id="13" name="Picture 12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32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Kilka zdję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1107329"/>
            <a:ext cx="5429501" cy="1746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3075220"/>
            <a:ext cx="3747957" cy="13302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8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1085748" y="4485439"/>
            <a:ext cx="2854326" cy="33617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podpis</a:t>
            </a:r>
            <a:endParaRPr lang="en-US" dirty="0"/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4009696" y="3075219"/>
            <a:ext cx="5135789" cy="1746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5679215" y="1107330"/>
            <a:ext cx="3464785" cy="1746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pic>
        <p:nvPicPr>
          <p:cNvPr id="13" name="Picture 12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13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17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bon@umk.pl" TargetMode="External"/><Relationship Id="rId2" Type="http://schemas.openxmlformats.org/officeDocument/2006/relationships/hyperlink" Target="mailto:o&#347;rodek_wsparcia@umk.pl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8034" y="3243256"/>
            <a:ext cx="4927814" cy="681044"/>
          </a:xfrm>
        </p:spPr>
        <p:txBody>
          <a:bodyPr/>
          <a:lstStyle/>
          <a:p>
            <a:pPr algn="ctr"/>
            <a:r>
              <a:rPr lang="pl-PL" sz="2800" dirty="0"/>
              <a:t>Uniwersytecki Ośrodek Wsparcia i Rozwoju Osobistego</a:t>
            </a:r>
            <a:endParaRPr lang="en-US" sz="2800" dirty="0"/>
          </a:p>
        </p:txBody>
      </p:sp>
      <p:pic>
        <p:nvPicPr>
          <p:cNvPr id="2" name="152-front-music.pl">
            <a:hlinkClick r:id="" action="ppaction://media"/>
            <a:extLst>
              <a:ext uri="{FF2B5EF4-FFF2-40B4-BE49-F238E27FC236}">
                <a16:creationId xmlns:a16="http://schemas.microsoft.com/office/drawing/2014/main" id="{F3B17A4C-A9F1-4B06-8324-A70644A4F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6064" y="4360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90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C2159EE-1123-4ABA-A95A-37BD9F958C8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0376" y="152991"/>
            <a:ext cx="5876925" cy="270933"/>
          </a:xfrm>
        </p:spPr>
        <p:txBody>
          <a:bodyPr/>
          <a:lstStyle/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FB7914-572D-43D1-B883-6DE0AE9410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504385"/>
            <a:ext cx="3708566" cy="3007457"/>
          </a:xfrm>
        </p:spPr>
        <p:txBody>
          <a:bodyPr/>
          <a:lstStyle/>
          <a:p>
            <a:pPr marL="0" indent="0">
              <a:buNone/>
            </a:pPr>
            <a:r>
              <a:rPr lang="pl-PL" u="sng" dirty="0"/>
              <a:t>Gdzie nas szukać?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F206C44-5642-4D3E-9451-0DB3038735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899683"/>
            <a:ext cx="7058024" cy="447854"/>
          </a:xfrm>
        </p:spPr>
        <p:txBody>
          <a:bodyPr/>
          <a:lstStyle/>
          <a:p>
            <a:r>
              <a:rPr lang="pl-PL" dirty="0"/>
              <a:t>Siedziba Ośrodka – Toruń, ul. Reja 25</a:t>
            </a:r>
          </a:p>
        </p:txBody>
      </p:sp>
      <p:pic>
        <p:nvPicPr>
          <p:cNvPr id="1026" name="Picture 2" descr="Budynek Domu studenckiego nr 12, widok od szczytu z zaznaczonym wejściem do budynku">
            <a:extLst>
              <a:ext uri="{FF2B5EF4-FFF2-40B4-BE49-F238E27FC236}">
                <a16:creationId xmlns:a16="http://schemas.microsoft.com/office/drawing/2014/main" id="{2DC464DB-E301-4689-BBD5-352332933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84" y="1891594"/>
            <a:ext cx="3479914" cy="262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trzałka: w górę 7">
            <a:extLst>
              <a:ext uri="{FF2B5EF4-FFF2-40B4-BE49-F238E27FC236}">
                <a16:creationId xmlns:a16="http://schemas.microsoft.com/office/drawing/2014/main" id="{97346127-14BA-4BAC-9F8E-93397CC51BC8}"/>
              </a:ext>
            </a:extLst>
          </p:cNvPr>
          <p:cNvSpPr/>
          <p:nvPr/>
        </p:nvSpPr>
        <p:spPr>
          <a:xfrm>
            <a:off x="2725569" y="2869312"/>
            <a:ext cx="234805" cy="1160513"/>
          </a:xfrm>
          <a:prstGeom prst="upArrow">
            <a:avLst>
              <a:gd name="adj1" fmla="val 50000"/>
              <a:gd name="adj2" fmla="val 1961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4573F1E-2B2F-4D30-B40E-A6FF9C5768F3}"/>
              </a:ext>
            </a:extLst>
          </p:cNvPr>
          <p:cNvSpPr txBox="1"/>
          <p:nvPr/>
        </p:nvSpPr>
        <p:spPr>
          <a:xfrm>
            <a:off x="2019113" y="4108249"/>
            <a:ext cx="1800665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053A98"/>
                </a:solidFill>
              </a:rPr>
              <a:t>Dom Studencki nr 12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A3A0CB7-A551-4D51-98AE-224369BD5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272" y="1347537"/>
            <a:ext cx="2578311" cy="3389041"/>
          </a:xfrm>
          <a:prstGeom prst="rect">
            <a:avLst/>
          </a:prstGeom>
        </p:spPr>
      </p:pic>
      <p:sp>
        <p:nvSpPr>
          <p:cNvPr id="14" name="Strzałka: w górę 13">
            <a:extLst>
              <a:ext uri="{FF2B5EF4-FFF2-40B4-BE49-F238E27FC236}">
                <a16:creationId xmlns:a16="http://schemas.microsoft.com/office/drawing/2014/main" id="{5FFD569F-83C9-47E4-8D6F-223EEE0851DA}"/>
              </a:ext>
            </a:extLst>
          </p:cNvPr>
          <p:cNvSpPr/>
          <p:nvPr/>
        </p:nvSpPr>
        <p:spPr>
          <a:xfrm rot="19240764">
            <a:off x="7608421" y="1876749"/>
            <a:ext cx="234805" cy="788366"/>
          </a:xfrm>
          <a:prstGeom prst="upArrow">
            <a:avLst>
              <a:gd name="adj1" fmla="val 50000"/>
              <a:gd name="adj2" fmla="val 1961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5" name="Strzałka: w górę 14">
            <a:extLst>
              <a:ext uri="{FF2B5EF4-FFF2-40B4-BE49-F238E27FC236}">
                <a16:creationId xmlns:a16="http://schemas.microsoft.com/office/drawing/2014/main" id="{7997AAFD-714E-440F-9A99-6D74CE060E8F}"/>
              </a:ext>
            </a:extLst>
          </p:cNvPr>
          <p:cNvSpPr/>
          <p:nvPr/>
        </p:nvSpPr>
        <p:spPr>
          <a:xfrm rot="3957900">
            <a:off x="5795306" y="1705900"/>
            <a:ext cx="234805" cy="825089"/>
          </a:xfrm>
          <a:prstGeom prst="upArrow">
            <a:avLst>
              <a:gd name="adj1" fmla="val 50000"/>
              <a:gd name="adj2" fmla="val 1961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16" name="Grafika 15" descr="Znacznik">
            <a:extLst>
              <a:ext uri="{FF2B5EF4-FFF2-40B4-BE49-F238E27FC236}">
                <a16:creationId xmlns:a16="http://schemas.microsoft.com/office/drawing/2014/main" id="{04994FD1-E888-4EA6-9AE6-7D912E08A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2208" y="3620430"/>
            <a:ext cx="556078" cy="556074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EE5B973-AAD8-43F9-9646-EA9CAD0ED3EE}"/>
              </a:ext>
            </a:extLst>
          </p:cNvPr>
          <p:cNvSpPr txBox="1"/>
          <p:nvPr/>
        </p:nvSpPr>
        <p:spPr>
          <a:xfrm>
            <a:off x="7903270" y="2650271"/>
            <a:ext cx="861619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053A98"/>
                </a:solidFill>
              </a:rPr>
              <a:t>Aula UMK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0405287-61C5-4910-A1BC-4F03C11AABD5}"/>
              </a:ext>
            </a:extLst>
          </p:cNvPr>
          <p:cNvSpPr txBox="1"/>
          <p:nvPr/>
        </p:nvSpPr>
        <p:spPr>
          <a:xfrm>
            <a:off x="4545420" y="2373272"/>
            <a:ext cx="1095794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053A98"/>
                </a:solidFill>
              </a:rPr>
              <a:t>Rektorat UMK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39746138-5049-4764-B46B-4301D81A549D}"/>
              </a:ext>
            </a:extLst>
          </p:cNvPr>
          <p:cNvSpPr txBox="1"/>
          <p:nvPr/>
        </p:nvSpPr>
        <p:spPr>
          <a:xfrm>
            <a:off x="5912708" y="4176504"/>
            <a:ext cx="1292029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053A98"/>
                </a:solidFill>
              </a:rPr>
              <a:t>Siedziba Ośrodka</a:t>
            </a:r>
          </a:p>
        </p:txBody>
      </p:sp>
    </p:spTree>
    <p:extLst>
      <p:ext uri="{BB962C8B-B14F-4D97-AF65-F5344CB8AC3E}">
        <p14:creationId xmlns:p14="http://schemas.microsoft.com/office/powerpoint/2010/main" val="3896568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8000">
        <p159:morph option="byObject"/>
      </p:transition>
    </mc:Choice>
    <mc:Fallback xmlns="">
      <p:transition spd="slow"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A42E019-057B-42B7-BBC8-825048746A1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8865" y="938862"/>
            <a:ext cx="8074023" cy="577704"/>
          </a:xfrm>
        </p:spPr>
        <p:txBody>
          <a:bodyPr/>
          <a:lstStyle/>
          <a:p>
            <a:r>
              <a:rPr lang="pl-PL" dirty="0"/>
              <a:t>Pracownicy Ośrodka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3F9AEDCA-E22F-41FB-9D72-2D1F0970E1C5}"/>
              </a:ext>
            </a:extLst>
          </p:cNvPr>
          <p:cNvSpPr txBox="1">
            <a:spLocks/>
          </p:cNvSpPr>
          <p:nvPr/>
        </p:nvSpPr>
        <p:spPr>
          <a:xfrm>
            <a:off x="460376" y="159007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sp>
        <p:nvSpPr>
          <p:cNvPr id="6" name="Symbol zastępczy tekstu 3">
            <a:extLst>
              <a:ext uri="{FF2B5EF4-FFF2-40B4-BE49-F238E27FC236}">
                <a16:creationId xmlns:a16="http://schemas.microsoft.com/office/drawing/2014/main" id="{C74AAE7B-9D37-41D3-BFF0-7488117840EF}"/>
              </a:ext>
            </a:extLst>
          </p:cNvPr>
          <p:cNvSpPr txBox="1">
            <a:spLocks/>
          </p:cNvSpPr>
          <p:nvPr/>
        </p:nvSpPr>
        <p:spPr>
          <a:xfrm>
            <a:off x="281958" y="1726869"/>
            <a:ext cx="4704348" cy="1997634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"/>
              <a:defRPr sz="1400" kern="1200">
                <a:solidFill>
                  <a:srgbClr val="053A9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Zespół Rozwoju Osobistego:</a:t>
            </a:r>
          </a:p>
          <a:p>
            <a:pPr marL="0" indent="0">
              <a:buNone/>
            </a:pPr>
            <a:r>
              <a:rPr lang="pl-PL" dirty="0"/>
              <a:t>	Dyrektorka – dr hab. Hanna </a:t>
            </a:r>
            <a:r>
              <a:rPr lang="pl-PL" dirty="0" err="1"/>
              <a:t>Solarczyk-Szwec</a:t>
            </a:r>
            <a:r>
              <a:rPr lang="pl-PL" dirty="0"/>
              <a:t>, prof. UMK</a:t>
            </a:r>
          </a:p>
          <a:p>
            <a:endParaRPr lang="pl-PL" dirty="0"/>
          </a:p>
          <a:p>
            <a:r>
              <a:rPr lang="pl-PL" dirty="0"/>
              <a:t>Zespół Wsparcia Osób ze Szczególnymi Potrzebami: </a:t>
            </a:r>
          </a:p>
          <a:p>
            <a:pPr marL="0" indent="0">
              <a:buNone/>
            </a:pPr>
            <a:r>
              <a:rPr lang="pl-PL" dirty="0"/>
              <a:t>	z-ca Dyrektorki – Sławomir Rylich</a:t>
            </a:r>
          </a:p>
          <a:p>
            <a:pPr marL="0" indent="0">
              <a:buNone/>
            </a:pPr>
            <a:r>
              <a:rPr lang="pl-PL" dirty="0"/>
              <a:t>	Katarzyna Makowska</a:t>
            </a:r>
          </a:p>
          <a:p>
            <a:pPr marL="0" indent="0">
              <a:buNone/>
            </a:pPr>
            <a:r>
              <a:rPr lang="pl-PL" dirty="0"/>
              <a:t>	Mikołaj Piekut</a:t>
            </a:r>
          </a:p>
          <a:p>
            <a:pPr marL="0" indent="0">
              <a:buFont typeface="Wingdings" charset="2"/>
              <a:buNone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0AF97D4-D72A-4990-BD0A-D75D85E2B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123" y="1716292"/>
            <a:ext cx="3859816" cy="25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54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ADFC43F-AC07-4569-A80E-1C8C7BA9165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03226" y="1542003"/>
            <a:ext cx="8317028" cy="2679001"/>
          </a:xfrm>
        </p:spPr>
        <p:txBody>
          <a:bodyPr/>
          <a:lstStyle/>
          <a:p>
            <a:r>
              <a:rPr lang="pl-PL" sz="1800" dirty="0"/>
              <a:t>Konsultacje psychologiczne – napisz smsa do psychologa, żeby uzgodnić termin: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53A98"/>
                </a:solidFill>
              </a:rPr>
              <a:t>dr Magdalena </a:t>
            </a:r>
            <a:r>
              <a:rPr lang="pl-PL" sz="1800" dirty="0" err="1">
                <a:solidFill>
                  <a:srgbClr val="053A98"/>
                </a:solidFill>
              </a:rPr>
              <a:t>Cyrklaff</a:t>
            </a:r>
            <a:r>
              <a:rPr lang="pl-PL" sz="1800" dirty="0">
                <a:solidFill>
                  <a:srgbClr val="053A98"/>
                </a:solidFill>
              </a:rPr>
              <a:t>-Gorczyca – tel. 502 695 564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53A98"/>
                </a:solidFill>
              </a:rPr>
              <a:t>mgr Barbara Lorek – tel. 662 030 772</a:t>
            </a:r>
          </a:p>
          <a:p>
            <a:pPr lvl="1">
              <a:buFont typeface="Arial" panose="020B0604020202020204" pitchFamily="34" charset="0"/>
              <a:buChar char="•"/>
            </a:pPr>
            <a:endParaRPr lang="pl-PL" sz="1800" dirty="0"/>
          </a:p>
          <a:p>
            <a:r>
              <a:rPr lang="pl-PL" sz="1800" dirty="0"/>
              <a:t>Konsultacje psychiatryczne – napisz smsa do psychologa i umów się na wizytę. </a:t>
            </a:r>
            <a:br>
              <a:rPr lang="pl-PL" sz="1800" dirty="0"/>
            </a:br>
            <a:r>
              <a:rPr lang="pl-PL" sz="1800" dirty="0"/>
              <a:t>Jeśli psycholog uzna to za konieczne, to skieruje Ciebie do psychiatry. </a:t>
            </a:r>
            <a:br>
              <a:rPr lang="pl-PL" sz="1800" dirty="0"/>
            </a:br>
            <a:r>
              <a:rPr lang="pl-PL" sz="1800" dirty="0"/>
              <a:t>(Ośrodek Psychoterapii i Rozwoju Osobistego REMEDIS PRO, Toruń, ul. Moniuszki 39)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EED4D70-EF52-4083-8DEF-E5A71318196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872980"/>
            <a:ext cx="7058024" cy="570058"/>
          </a:xfrm>
        </p:spPr>
        <p:txBody>
          <a:bodyPr/>
          <a:lstStyle/>
          <a:p>
            <a:r>
              <a:rPr lang="pl-PL" dirty="0"/>
              <a:t>Z nami pokonasz kryzysy</a:t>
            </a:r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id="{B7748FDB-DCF9-4E94-A6B0-7551395D4B0D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2BDA9E6-8364-4F4B-84EF-F9D7EF1EC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513" y="3814131"/>
            <a:ext cx="3394454" cy="106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3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640577C-F002-4208-9A20-EBDDCEE5C41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168" y="1684858"/>
            <a:ext cx="8074024" cy="2679001"/>
          </a:xfrm>
        </p:spPr>
        <p:txBody>
          <a:bodyPr/>
          <a:lstStyle/>
          <a:p>
            <a:r>
              <a:rPr lang="pl-PL" sz="1800" dirty="0"/>
              <a:t>Recepta na zdrowie: wystawiana przez psychologa na wybrane przez Ciebie zajęcia w Uniwersyteckim Centrum Sportowym</a:t>
            </a:r>
          </a:p>
          <a:p>
            <a:endParaRPr lang="pl-PL" sz="1800" dirty="0"/>
          </a:p>
          <a:p>
            <a:r>
              <a:rPr lang="pl-PL" sz="1800" dirty="0"/>
              <a:t>Rusz się! przy biurku – ćwiczenia przy biurku z trenerem z UCS (online)</a:t>
            </a:r>
          </a:p>
          <a:p>
            <a:endParaRPr lang="pl-PL" sz="1800" dirty="0"/>
          </a:p>
          <a:p>
            <a:r>
              <a:rPr lang="pl-PL" sz="1800" dirty="0"/>
              <a:t>Poszukaj strefy relaksu (Biblioteka </a:t>
            </a:r>
            <a:r>
              <a:rPr lang="pl-PL" sz="1800" dirty="0" err="1"/>
              <a:t>Uniwersytetcka</a:t>
            </a:r>
            <a:r>
              <a:rPr lang="pl-PL" sz="1800" dirty="0"/>
              <a:t> i KOI) oraz pokoju </a:t>
            </a:r>
            <a:r>
              <a:rPr lang="pl-PL" sz="1800" dirty="0" err="1"/>
              <a:t>wyciszeń</a:t>
            </a:r>
            <a:r>
              <a:rPr lang="pl-PL" sz="1800" dirty="0"/>
              <a:t> na swoim wydziale lub w sąsiedztwie.</a:t>
            </a:r>
          </a:p>
          <a:p>
            <a:endParaRPr lang="pl-PL" sz="1800" dirty="0"/>
          </a:p>
          <a:p>
            <a:r>
              <a:rPr lang="pl-PL" sz="1800" dirty="0"/>
              <a:t>Śledź ofertę Kopernikańskiego Ośrodka Integracji.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0611300-19D6-4A45-BFD3-AB82540FFB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896844"/>
            <a:ext cx="7058024" cy="552815"/>
          </a:xfrm>
        </p:spPr>
        <p:txBody>
          <a:bodyPr/>
          <a:lstStyle/>
          <a:p>
            <a:r>
              <a:rPr lang="pl-PL" dirty="0"/>
              <a:t>Z nami zadbasz o dobrostan ciała i ducha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8C6E0127-006A-4DAC-B2DC-AB9E8ADA8DB7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1376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518112"/>
            <a:ext cx="8223456" cy="267900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800" dirty="0"/>
              <a:t>Potrzebujesz pomocy w trakcie zajęć?</a:t>
            </a:r>
          </a:p>
          <a:p>
            <a:pPr>
              <a:lnSpc>
                <a:spcPct val="150000"/>
              </a:lnSpc>
            </a:pPr>
            <a:r>
              <a:rPr lang="pl-PL" sz="1800" dirty="0"/>
              <a:t>Nie możesz zmotywować się do napisania pracy licencjackiej, magisterskiej?</a:t>
            </a:r>
          </a:p>
          <a:p>
            <a:pPr>
              <a:lnSpc>
                <a:spcPct val="150000"/>
              </a:lnSpc>
            </a:pPr>
            <a:r>
              <a:rPr lang="pl-PL" sz="1800" dirty="0"/>
              <a:t>Chcesz lepiej zarządzać swoim czasem?</a:t>
            </a:r>
          </a:p>
          <a:p>
            <a:pPr>
              <a:lnSpc>
                <a:spcPct val="150000"/>
              </a:lnSpc>
            </a:pPr>
            <a:r>
              <a:rPr lang="pl-PL" sz="1800" dirty="0"/>
              <a:t>Potrzebujesz pomocy w dziekanacie lub bibliotece?</a:t>
            </a:r>
          </a:p>
          <a:p>
            <a:pPr>
              <a:lnSpc>
                <a:spcPct val="150000"/>
              </a:lnSpc>
            </a:pPr>
            <a:r>
              <a:rPr lang="pl-PL" sz="1800" dirty="0"/>
              <a:t>Potrzebujesz indywidualnego wsparcia w trakcie studiów?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1800" b="1" dirty="0"/>
              <a:t>Skontaktuj się z nami!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168" y="901862"/>
            <a:ext cx="7058024" cy="577532"/>
          </a:xfrm>
        </p:spPr>
        <p:txBody>
          <a:bodyPr/>
          <a:lstStyle/>
          <a:p>
            <a:r>
              <a:rPr lang="pl-PL" dirty="0"/>
              <a:t>Z nami pokonasz trudności w uczeniu się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7084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518112"/>
            <a:ext cx="8223456" cy="2679001"/>
          </a:xfrm>
        </p:spPr>
        <p:txBody>
          <a:bodyPr/>
          <a:lstStyle/>
          <a:p>
            <a:r>
              <a:rPr lang="pl-PL" sz="1800" i="1" dirty="0"/>
              <a:t>Asystenci dydaktyczni</a:t>
            </a:r>
          </a:p>
          <a:p>
            <a:r>
              <a:rPr lang="pl-PL" sz="1800" i="1" dirty="0"/>
              <a:t>Wsparcie edukacyjne</a:t>
            </a:r>
          </a:p>
          <a:p>
            <a:r>
              <a:rPr lang="pl-PL" sz="1800" i="1" dirty="0"/>
              <a:t>Dostosowanie zajęć dydaktycznych</a:t>
            </a:r>
          </a:p>
          <a:p>
            <a:r>
              <a:rPr lang="pl-PL" sz="1800" i="1" dirty="0"/>
              <a:t>Indywidualne lektoraty językowe</a:t>
            </a:r>
          </a:p>
          <a:p>
            <a:r>
              <a:rPr lang="pl-PL" sz="1800" i="1" dirty="0"/>
              <a:t>Dostosowane zajęcia wychowania fizycznego i sekcja sportowa </a:t>
            </a:r>
            <a:r>
              <a:rPr lang="pl-PL" sz="1800" i="1" dirty="0" err="1"/>
              <a:t>OzN</a:t>
            </a:r>
            <a:endParaRPr lang="pl-PL" sz="1800" i="1" dirty="0"/>
          </a:p>
          <a:p>
            <a:r>
              <a:rPr lang="pl-PL" sz="1800" i="1" dirty="0"/>
              <a:t>Wypożyczalnia sprzętu i oprogramowania wspomagającego</a:t>
            </a:r>
          </a:p>
          <a:p>
            <a:r>
              <a:rPr lang="pl-PL" sz="1800" i="1" dirty="0"/>
              <a:t>Asystenci transportowi</a:t>
            </a:r>
          </a:p>
          <a:p>
            <a:r>
              <a:rPr lang="pl-PL" sz="1800" i="1" dirty="0"/>
              <a:t>Wsparcie w sprawach administracyjnych związanych z tokiem studiów</a:t>
            </a:r>
          </a:p>
          <a:p>
            <a:r>
              <a:rPr lang="pl-PL" sz="1800" i="1" dirty="0"/>
              <a:t>Wsparcie w zakresie komunikacji z osobami prowadzącymi zajęcia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168" y="901862"/>
            <a:ext cx="7576144" cy="577532"/>
          </a:xfrm>
        </p:spPr>
        <p:txBody>
          <a:bodyPr/>
          <a:lstStyle/>
          <a:p>
            <a:r>
              <a:rPr lang="pl-PL" dirty="0"/>
              <a:t>Uzyskasz wsparcie w zakresie Twoich szczególnych potrzeb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7467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7526423-D373-4F76-B103-61179EC7EFE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997679"/>
            <a:ext cx="4617146" cy="2679001"/>
          </a:xfrm>
        </p:spPr>
        <p:txBody>
          <a:bodyPr/>
          <a:lstStyle/>
          <a:p>
            <a:r>
              <a:rPr lang="pl-PL" sz="1800" dirty="0"/>
              <a:t>Spotkasz się z osobiście z pracownikiem Ośrodka </a:t>
            </a:r>
          </a:p>
          <a:p>
            <a:endParaRPr lang="pl-PL" sz="1800" dirty="0"/>
          </a:p>
          <a:p>
            <a:r>
              <a:rPr lang="pl-PL" sz="1800" dirty="0"/>
              <a:t>Wykonasz autodiagnozę stanu psychicznego</a:t>
            </a:r>
          </a:p>
          <a:p>
            <a:endParaRPr lang="pl-PL" sz="1800" dirty="0"/>
          </a:p>
          <a:p>
            <a:r>
              <a:rPr lang="pl-PL" sz="1800" dirty="0"/>
              <a:t>Otrzymasz wskazówki do (samo)pomocy</a:t>
            </a:r>
          </a:p>
          <a:p>
            <a:endParaRPr lang="pl-PL" sz="1800" dirty="0"/>
          </a:p>
          <a:p>
            <a:r>
              <a:rPr lang="pl-PL" sz="1800" dirty="0"/>
              <a:t>Sprawdź, kiedy będziemy na Twoim wydziale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9D15B7B-7540-4AD3-B688-7B1F0819576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983469"/>
            <a:ext cx="7977380" cy="503363"/>
          </a:xfrm>
        </p:spPr>
        <p:txBody>
          <a:bodyPr/>
          <a:lstStyle/>
          <a:p>
            <a:r>
              <a:rPr lang="pl-PL" dirty="0"/>
              <a:t>„Nie znikaj” – Kampania dla</a:t>
            </a:r>
          </a:p>
          <a:p>
            <a:r>
              <a:rPr lang="pl-PL" dirty="0"/>
              <a:t>zdrowia psychicznego 2024/2025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F0A4FC4B-2F33-4A82-B635-733D8245591B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40CD6B7-C566-4505-AC12-FED12FCF2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842" y="983469"/>
            <a:ext cx="2763896" cy="390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06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FC19D1A-2819-42DE-9C9A-08C037772C0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50850" y="1734204"/>
            <a:ext cx="3420248" cy="2679001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Uniwersytecki Ośrodek Wsparcia </a:t>
            </a:r>
            <a:br>
              <a:rPr lang="pl-PL" dirty="0"/>
            </a:br>
            <a:r>
              <a:rPr lang="pl-PL" dirty="0"/>
              <a:t>i Rozwoju Osobistego</a:t>
            </a:r>
          </a:p>
          <a:p>
            <a:pPr marL="0" indent="0">
              <a:buNone/>
            </a:pPr>
            <a:r>
              <a:rPr lang="pl-PL" dirty="0"/>
              <a:t>tel. 56 611 49 33</a:t>
            </a:r>
          </a:p>
          <a:p>
            <a:pPr marL="0" indent="0">
              <a:buNone/>
            </a:pPr>
            <a:r>
              <a:rPr lang="pl-PL" dirty="0"/>
              <a:t>e-mail: </a:t>
            </a:r>
            <a:r>
              <a:rPr lang="pl-PL" dirty="0">
                <a:hlinkClick r:id="rId2"/>
              </a:rPr>
              <a:t>ośrodek_wsparcia@umk.pl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WWW: wsparcie.umk.pl</a:t>
            </a:r>
          </a:p>
          <a:p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369D309-7F8C-42BB-91D7-B739416DD5C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976034"/>
            <a:ext cx="7058024" cy="525665"/>
          </a:xfrm>
        </p:spPr>
        <p:txBody>
          <a:bodyPr/>
          <a:lstStyle/>
          <a:p>
            <a:r>
              <a:rPr lang="pl-PL" dirty="0"/>
              <a:t>Zapoznaj się z pełną ofertą Ośrodka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D256558A-5D5C-4D4C-AB06-FF88858CBDF7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sp>
        <p:nvSpPr>
          <p:cNvPr id="6" name="Symbol zastępczy tekstu 3">
            <a:extLst>
              <a:ext uri="{FF2B5EF4-FFF2-40B4-BE49-F238E27FC236}">
                <a16:creationId xmlns:a16="http://schemas.microsoft.com/office/drawing/2014/main" id="{9E1BB24D-2359-43B2-96D6-8236434221D6}"/>
              </a:ext>
            </a:extLst>
          </p:cNvPr>
          <p:cNvSpPr txBox="1">
            <a:spLocks/>
          </p:cNvSpPr>
          <p:nvPr/>
        </p:nvSpPr>
        <p:spPr>
          <a:xfrm>
            <a:off x="5088132" y="1734203"/>
            <a:ext cx="3420248" cy="2679001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"/>
              <a:defRPr sz="1400" kern="1200">
                <a:solidFill>
                  <a:srgbClr val="053A9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pl-PL" dirty="0"/>
              <a:t>Zespół Wsparcia Osób</a:t>
            </a:r>
          </a:p>
          <a:p>
            <a:pPr marL="0" indent="0">
              <a:buFont typeface="Wingdings" charset="2"/>
              <a:buNone/>
            </a:pPr>
            <a:r>
              <a:rPr lang="pl-PL" dirty="0"/>
              <a:t>ze Szczególnymi Potrzebami</a:t>
            </a:r>
          </a:p>
          <a:p>
            <a:pPr marL="0" indent="0">
              <a:buFont typeface="Wingdings" charset="2"/>
              <a:buNone/>
            </a:pPr>
            <a:r>
              <a:rPr lang="pl-PL" dirty="0"/>
              <a:t>tel. 56 611 49 83</a:t>
            </a:r>
          </a:p>
          <a:p>
            <a:pPr marL="0" indent="0">
              <a:buFont typeface="Wingdings" charset="2"/>
              <a:buNone/>
            </a:pPr>
            <a:r>
              <a:rPr lang="pl-PL" dirty="0"/>
              <a:t>e-mail: </a:t>
            </a:r>
            <a:r>
              <a:rPr lang="pl-PL" dirty="0">
                <a:hlinkClick r:id="rId3"/>
              </a:rPr>
              <a:t>bon@umk.pl</a:t>
            </a:r>
            <a:endParaRPr lang="pl-PL" dirty="0"/>
          </a:p>
          <a:p>
            <a:pPr marL="0" indent="0">
              <a:buFont typeface="Wingdings" charset="2"/>
              <a:buNone/>
            </a:pPr>
            <a:r>
              <a:rPr lang="pl-PL" dirty="0"/>
              <a:t>WWW: bon.umk.pl</a:t>
            </a:r>
          </a:p>
          <a:p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9C4EEA6-4472-4248-8D94-DE25B029C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868" y="3353098"/>
            <a:ext cx="1292612" cy="129261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69685D0-A8A7-4A31-9301-987918682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995" y="3353098"/>
            <a:ext cx="1292612" cy="12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27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23654</TotalTime>
  <Words>358</Words>
  <Application>Microsoft Office PowerPoint</Application>
  <PresentationFormat>Pokaz na ekranie (16:9)</PresentationFormat>
  <Paragraphs>76</Paragraphs>
  <Slides>9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5" baseType="lpstr">
      <vt:lpstr>宋体</vt:lpstr>
      <vt:lpstr>Arial</vt:lpstr>
      <vt:lpstr>Calibri</vt:lpstr>
      <vt:lpstr>Times New Roman</vt:lpstr>
      <vt:lpstr>Wingdings</vt:lpstr>
      <vt:lpstr>Office Theme</vt:lpstr>
      <vt:lpstr>Uniwersytecki Ośrodek Wsparcia i Rozwoju Osobistego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Slidetorial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Slidetorial</dc:creator>
  <cp:lastModifiedBy>Hanna Solarczyk-Szwec (hannaso)</cp:lastModifiedBy>
  <cp:revision>255</cp:revision>
  <dcterms:created xsi:type="dcterms:W3CDTF">2016-12-06T12:50:57Z</dcterms:created>
  <dcterms:modified xsi:type="dcterms:W3CDTF">2024-09-25T18:46:18Z</dcterms:modified>
</cp:coreProperties>
</file>