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4" r:id="rId1"/>
  </p:sldMasterIdLst>
  <p:notesMasterIdLst>
    <p:notesMasterId r:id="rId21"/>
  </p:notesMasterIdLst>
  <p:handoutMasterIdLst>
    <p:handoutMasterId r:id="rId22"/>
  </p:handoutMasterIdLst>
  <p:sldIdLst>
    <p:sldId id="539" r:id="rId2"/>
    <p:sldId id="1085" r:id="rId3"/>
    <p:sldId id="1091" r:id="rId4"/>
    <p:sldId id="1092" r:id="rId5"/>
    <p:sldId id="1102" r:id="rId6"/>
    <p:sldId id="1095" r:id="rId7"/>
    <p:sldId id="1096" r:id="rId8"/>
    <p:sldId id="1098" r:id="rId9"/>
    <p:sldId id="1088" r:id="rId10"/>
    <p:sldId id="1099" r:id="rId11"/>
    <p:sldId id="1100" r:id="rId12"/>
    <p:sldId id="1103" r:id="rId13"/>
    <p:sldId id="1104" r:id="rId14"/>
    <p:sldId id="1105" r:id="rId15"/>
    <p:sldId id="1106" r:id="rId16"/>
    <p:sldId id="1101" r:id="rId17"/>
    <p:sldId id="1110" r:id="rId18"/>
    <p:sldId id="1107" r:id="rId19"/>
    <p:sldId id="1109" r:id="rId20"/>
  </p:sldIdLst>
  <p:sldSz cx="12192000" cy="6858000"/>
  <p:notesSz cx="6784975" cy="9882188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K" initials="U" lastIdx="2" clrIdx="0">
    <p:extLst>
      <p:ext uri="{19B8F6BF-5375-455C-9EA6-DF929625EA0E}">
        <p15:presenceInfo xmlns:p15="http://schemas.microsoft.com/office/powerpoint/2012/main" userId="UM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57D"/>
    <a:srgbClr val="053A98"/>
    <a:srgbClr val="FFCD00"/>
    <a:srgbClr val="DCA835"/>
    <a:srgbClr val="4D4D4F"/>
    <a:srgbClr val="00FFCC"/>
    <a:srgbClr val="605D5C"/>
    <a:srgbClr val="263692"/>
    <a:srgbClr val="4EAADD"/>
    <a:srgbClr val="835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yl pośredni 1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90859" autoAdjust="0"/>
  </p:normalViewPr>
  <p:slideViewPr>
    <p:cSldViewPr snapToGrid="0">
      <p:cViewPr varScale="1">
        <p:scale>
          <a:sx n="84" d="100"/>
          <a:sy n="84" d="100"/>
        </p:scale>
        <p:origin x="1424" y="184"/>
      </p:cViewPr>
      <p:guideLst/>
    </p:cSldViewPr>
  </p:slideViewPr>
  <p:outlineViewPr>
    <p:cViewPr>
      <p:scale>
        <a:sx n="33" d="100"/>
        <a:sy n="33" d="100"/>
      </p:scale>
      <p:origin x="0" y="-2165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3249" y="0"/>
            <a:ext cx="2940156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C8DF7-8E7D-4237-9DD1-8CA6D2C601D0}" type="datetime1">
              <a:rPr lang="pl-PL" smtClean="0"/>
              <a:t>18.01.2024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940156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3249" y="9386364"/>
            <a:ext cx="2940156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5B948-5692-4F7D-AEDE-BDCAAE3B1A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065916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3249" y="0"/>
            <a:ext cx="2940156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EE2F0-B24F-49E3-A48E-0C572BE6E932}" type="datetime1">
              <a:rPr lang="pl-PL" smtClean="0"/>
              <a:t>18.01.2024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35075"/>
            <a:ext cx="5927725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8498" y="4755803"/>
            <a:ext cx="542798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40156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3249" y="9386364"/>
            <a:ext cx="2940156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DD9AE-DBB2-42E5-9B54-33019DE8E6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0403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0EE2F0-B24F-49E3-A48E-0C572BE6E932}" type="datetime1">
              <a:rPr lang="pl-PL" smtClean="0"/>
              <a:t>18.01.2024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DD9AE-DBB2-42E5-9B54-33019DE8E64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788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0EE2F0-B24F-49E3-A48E-0C572BE6E932}" type="datetime1">
              <a:rPr lang="pl-PL" smtClean="0"/>
              <a:t>18.01.2024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DD9AE-DBB2-42E5-9B54-33019DE8E64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209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spcBef>
                <a:spcPts val="3000"/>
              </a:spcBef>
            </a:pPr>
            <a:endParaRPr lang="pl-PL" sz="1700" b="1" dirty="0">
              <a:solidFill>
                <a:srgbClr val="053A98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0EE2F0-B24F-49E3-A48E-0C572BE6E932}" type="datetime1">
              <a:rPr lang="pl-PL" smtClean="0"/>
              <a:t>18.01.2024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DD9AE-DBB2-42E5-9B54-33019DE8E64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994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0EE2F0-B24F-49E3-A48E-0C572BE6E932}" type="datetime1">
              <a:rPr lang="pl-PL" smtClean="0"/>
              <a:t>18.01.2024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DD9AE-DBB2-42E5-9B54-33019DE8E64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805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0EE2F0-B24F-49E3-A48E-0C572BE6E932}" type="datetime1">
              <a:rPr lang="pl-PL" smtClean="0"/>
              <a:t>18.01.2024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DD9AE-DBB2-42E5-9B54-33019DE8E64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648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0EE2F0-B24F-49E3-A48E-0C572BE6E932}" type="datetime1">
              <a:rPr lang="pl-PL" smtClean="0"/>
              <a:t>18.01.2024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DD9AE-DBB2-42E5-9B54-33019DE8E64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9505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0EE2F0-B24F-49E3-A48E-0C572BE6E932}" type="datetime1">
              <a:rPr lang="pl-PL" smtClean="0"/>
              <a:t>18.01.2024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DD9AE-DBB2-42E5-9B54-33019DE8E64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434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0EE2F0-B24F-49E3-A48E-0C572BE6E932}" type="datetime1">
              <a:rPr lang="pl-PL" smtClean="0"/>
              <a:t>18.01.2024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DD9AE-DBB2-42E5-9B54-33019DE8E64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63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02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09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69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wydzial ekon PL 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" y="299619"/>
            <a:ext cx="3942080" cy="1796288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0184" y="4754446"/>
            <a:ext cx="6341299" cy="11825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90057D"/>
                </a:solidFill>
              </a:defRPr>
            </a:lvl1pPr>
            <a:lvl2pPr>
              <a:defRPr sz="3200">
                <a:solidFill>
                  <a:srgbClr val="053A98"/>
                </a:solidFill>
              </a:defRPr>
            </a:lvl2pPr>
            <a:lvl3pPr>
              <a:defRPr sz="3200">
                <a:solidFill>
                  <a:srgbClr val="053A98"/>
                </a:solidFill>
              </a:defRPr>
            </a:lvl3pPr>
            <a:lvl4pPr>
              <a:defRPr sz="3200">
                <a:solidFill>
                  <a:srgbClr val="053A98"/>
                </a:solidFill>
              </a:defRPr>
            </a:lvl4pPr>
            <a:lvl5pPr>
              <a:defRPr sz="32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977467" y="0"/>
            <a:ext cx="6214533" cy="601133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 userDrawn="1"/>
        </p:nvSpPr>
        <p:spPr>
          <a:xfrm>
            <a:off x="745082" y="5985302"/>
            <a:ext cx="2348076" cy="51212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4000"/>
              </a:lnSpc>
              <a:tabLst/>
            </a:pPr>
            <a:fld id="{E4387F1C-31B5-E049-8F12-9FAEC8677B35}" type="datetime1">
              <a:rPr lang="pl-PL" sz="24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4000"/>
                </a:lnSpc>
                <a:tabLst/>
              </a:pPr>
              <a:t>18.01.2024</a:t>
            </a:fld>
            <a:endParaRPr lang="en-US" sz="24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0897" y="3293875"/>
            <a:ext cx="6340587" cy="1532448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333"/>
              </a:lnSpc>
              <a:tabLst/>
              <a:defRPr sz="4267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4267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4267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4267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4267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4267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4267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4267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4267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4267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7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M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 userDrawn="1"/>
        </p:nvSpPr>
        <p:spPr>
          <a:xfrm>
            <a:off x="1" y="428718"/>
            <a:ext cx="377561" cy="6430484"/>
          </a:xfrm>
          <a:custGeom>
            <a:avLst/>
            <a:gdLst>
              <a:gd name="connsiteX0" fmla="*/ 0 w 283171"/>
              <a:gd name="connsiteY0" fmla="*/ 4822863 h 4822863"/>
              <a:gd name="connsiteX1" fmla="*/ 283171 w 283171"/>
              <a:gd name="connsiteY1" fmla="*/ 4822863 h 4822863"/>
              <a:gd name="connsiteX2" fmla="*/ 283171 w 283171"/>
              <a:gd name="connsiteY2" fmla="*/ 0 h 4822863"/>
              <a:gd name="connsiteX3" fmla="*/ 0 w 283171"/>
              <a:gd name="connsiteY3" fmla="*/ 0 h 4822863"/>
              <a:gd name="connsiteX4" fmla="*/ 0 w 283171"/>
              <a:gd name="connsiteY4" fmla="*/ 4822863 h 48228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3171" h="4822863">
                <a:moveTo>
                  <a:pt x="0" y="4822863"/>
                </a:moveTo>
                <a:lnTo>
                  <a:pt x="283171" y="4822863"/>
                </a:lnTo>
                <a:lnTo>
                  <a:pt x="283171" y="0"/>
                </a:lnTo>
                <a:lnTo>
                  <a:pt x="0" y="0"/>
                </a:lnTo>
                <a:lnTo>
                  <a:pt x="0" y="4822863"/>
                </a:lnTo>
              </a:path>
            </a:pathLst>
          </a:custGeom>
          <a:solidFill>
            <a:srgbClr val="90057D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Freeform 3"/>
          <p:cNvSpPr/>
          <p:nvPr userDrawn="1"/>
        </p:nvSpPr>
        <p:spPr>
          <a:xfrm>
            <a:off x="-7" y="254"/>
            <a:ext cx="9113587" cy="858909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613558" y="150845"/>
            <a:ext cx="7836177" cy="3440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4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613835" y="412539"/>
            <a:ext cx="7835900" cy="3612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726448" y="5980586"/>
            <a:ext cx="687485" cy="48500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4000"/>
              </a:lnSpc>
              <a:tabLst/>
            </a:pPr>
            <a:fld id="{A7771732-3C82-1545-98DD-8255A4E3438A}" type="slidenum">
              <a:rPr lang="en-US" sz="1600" smtClean="0">
                <a:solidFill>
                  <a:srgbClr val="90057D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4000"/>
                </a:lnSpc>
                <a:tabLst/>
              </a:pPr>
              <a:t>‹#›</a:t>
            </a:fld>
            <a:endParaRPr lang="en-US" sz="1600" dirty="0" err="1">
              <a:solidFill>
                <a:srgbClr val="90057D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1448493" y="1789284"/>
            <a:ext cx="9930707" cy="4638795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867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27" name="Picture 26" descr="wydzial ekon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67" y="43483"/>
            <a:ext cx="2966720" cy="13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1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51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438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03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9701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729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48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56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179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862D1-AA92-4BDD-8269-47AE337F6AFE}" type="datetimeFigureOut">
              <a:rPr lang="pl-PL" smtClean="0"/>
              <a:t>18.01.2024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C407-5F52-4096-94F0-6E2A50128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0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hyperlink" Target="https://www.jakosc.umk.pl/instrukcje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hyperlink" Target="https://dokumenty.umk.pl/423-lista/d/7907/5/" TargetMode="External"/><Relationship Id="rId5" Type="http://schemas.openxmlformats.org/officeDocument/2006/relationships/hyperlink" Target="https://dokumenty.umk.pl/d/7906/5/" TargetMode="External"/><Relationship Id="rId4" Type="http://schemas.openxmlformats.org/officeDocument/2006/relationships/hyperlink" Target="https://dokumenty.umk.pl/423-lista/d/7908/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2">
            <a:extLst>
              <a:ext uri="{FF2B5EF4-FFF2-40B4-BE49-F238E27FC236}">
                <a16:creationId xmlns:a16="http://schemas.microsoft.com/office/drawing/2014/main" id="{91044871-3EFD-424A-BE73-6686F7EF955E}"/>
              </a:ext>
            </a:extLst>
          </p:cNvPr>
          <p:cNvSpPr txBox="1">
            <a:spLocks/>
          </p:cNvSpPr>
          <p:nvPr/>
        </p:nvSpPr>
        <p:spPr>
          <a:xfrm>
            <a:off x="786209" y="2884100"/>
            <a:ext cx="5048534" cy="1274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333"/>
              </a:lnSpc>
              <a:spcBef>
                <a:spcPct val="0"/>
              </a:spcBef>
              <a:buNone/>
              <a:tabLst/>
              <a:defRPr sz="4267" b="1" i="0" strike="noStrike" kern="1200">
                <a:solidFill>
                  <a:srgbClr val="053A98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000"/>
              </a:lnSpc>
              <a:defRPr/>
            </a:pPr>
            <a:r>
              <a:rPr lang="pl-PL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WEWNĘTRZNY SYSTEM ZAPEWNIENIA JAKOŚCI KSZTAŁCENIA I ORGANIZACJI PRACY - </a:t>
            </a:r>
            <a:r>
              <a:rPr lang="pl-PL" sz="2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NOWE REGULACJE 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rgbClr val="053A98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669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BD38184-3B00-4430-838F-367EB358E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21"/>
            <a:ext cx="12192000" cy="684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25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2F6E01A-93BB-4237-9BB2-8371A7078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31"/>
            <a:ext cx="12192000" cy="68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D232F5F-AF0B-42F5-874A-089B372DC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3"/>
            <a:ext cx="12192000" cy="68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9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C250E06-4E59-4A7D-A000-BCF55E7F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2"/>
            <a:ext cx="12192000" cy="684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47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8418F7D-F021-4DAA-BFF9-D4CB2FA53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4"/>
            <a:ext cx="12192000" cy="68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34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D8B496B-E447-4DF6-9210-2D4DBBE50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" y="0"/>
            <a:ext cx="12168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84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52AD58C-51CB-491D-BA2E-E066E9B7E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855"/>
            <a:ext cx="12192000" cy="16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F7DEC6DB-D142-493C-9677-F8C4AE6609B3}"/>
              </a:ext>
            </a:extLst>
          </p:cNvPr>
          <p:cNvSpPr txBox="1">
            <a:spLocks/>
          </p:cNvSpPr>
          <p:nvPr/>
        </p:nvSpPr>
        <p:spPr>
          <a:xfrm>
            <a:off x="1307204" y="262412"/>
            <a:ext cx="9577590" cy="5461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600"/>
              </a:spcBef>
              <a:buNone/>
            </a:pPr>
            <a:r>
              <a:rPr lang="pl-PL" sz="2500" b="1" dirty="0">
                <a:solidFill>
                  <a:srgbClr val="90057D"/>
                </a:solidFill>
              </a:rPr>
              <a:t>Wybrane instrukcje w procesie oceny zajęć dydaktycznych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F047F0-BD18-4BA8-87C4-2413DF38C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54" y="1453414"/>
            <a:ext cx="9166891" cy="48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14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F7DEC6DB-D142-493C-9677-F8C4AE6609B3}"/>
              </a:ext>
            </a:extLst>
          </p:cNvPr>
          <p:cNvSpPr txBox="1">
            <a:spLocks/>
          </p:cNvSpPr>
          <p:nvPr/>
        </p:nvSpPr>
        <p:spPr>
          <a:xfrm>
            <a:off x="1307204" y="262412"/>
            <a:ext cx="9577590" cy="5461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600"/>
              </a:spcBef>
              <a:buNone/>
            </a:pPr>
            <a:r>
              <a:rPr lang="pl-PL" sz="2500" b="1" dirty="0">
                <a:solidFill>
                  <a:srgbClr val="90057D"/>
                </a:solidFill>
              </a:rPr>
              <a:t>Wybrane instrukcje w procesie oceny zajęć dydaktycznych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8B0AE95-C573-4D3B-A8C1-8075007C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69" y="1059937"/>
            <a:ext cx="8413061" cy="56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3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F7DEC6DB-D142-493C-9677-F8C4AE6609B3}"/>
              </a:ext>
            </a:extLst>
          </p:cNvPr>
          <p:cNvSpPr txBox="1">
            <a:spLocks/>
          </p:cNvSpPr>
          <p:nvPr/>
        </p:nvSpPr>
        <p:spPr>
          <a:xfrm>
            <a:off x="1307204" y="262412"/>
            <a:ext cx="9577590" cy="5461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600"/>
              </a:spcBef>
              <a:buNone/>
            </a:pPr>
            <a:r>
              <a:rPr lang="pl-PL" sz="2500" b="1" dirty="0">
                <a:solidFill>
                  <a:srgbClr val="90057D"/>
                </a:solidFill>
              </a:rPr>
              <a:t>Wybrane instrukcje w procesie oceny zajęć dydaktycznych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0E75D24-932A-486E-A85E-C5164C2D4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66" y="1953928"/>
            <a:ext cx="9078468" cy="35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1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24"/>
          </p:nvPr>
        </p:nvSpPr>
        <p:spPr>
          <a:xfrm>
            <a:off x="1560014" y="2346960"/>
            <a:ext cx="9935299" cy="4271806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4800"/>
              </a:spcBef>
              <a:buFont typeface="Wingdings" panose="05000000000000000000" pitchFamily="2" charset="2"/>
              <a:buChar char="§"/>
            </a:pPr>
            <a:r>
              <a:rPr lang="pl-PL" sz="2500" dirty="0">
                <a:solidFill>
                  <a:schemeClr val="tx1"/>
                </a:solidFill>
              </a:rPr>
              <a:t>Geneza aktualnego systemu zapewniania jakości kształcenia i organizacji pracy UMK</a:t>
            </a:r>
            <a:endParaRPr lang="en-GB" sz="25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4800"/>
              </a:spcBef>
              <a:buFont typeface="Wingdings" panose="05000000000000000000" pitchFamily="2" charset="2"/>
              <a:buChar char="§"/>
            </a:pPr>
            <a:r>
              <a:rPr lang="pl-PL" sz="2500" dirty="0">
                <a:solidFill>
                  <a:schemeClr val="tx1"/>
                </a:solidFill>
              </a:rPr>
              <a:t>Projekt „Doskonałość dydaktyczna uczelni” i rezultaty prac</a:t>
            </a:r>
          </a:p>
          <a:p>
            <a:pPr marL="342900" indent="-342900">
              <a:spcBef>
                <a:spcPts val="4800"/>
              </a:spcBef>
              <a:buFont typeface="Wingdings" panose="05000000000000000000" pitchFamily="2" charset="2"/>
              <a:buChar char="§"/>
            </a:pPr>
            <a:r>
              <a:rPr lang="pl-PL" sz="2500" dirty="0">
                <a:solidFill>
                  <a:schemeClr val="tx1"/>
                </a:solidFill>
              </a:rPr>
              <a:t>Przegląd dokumentacji udoskonalonych procesów (OZD, BSP, BSS)</a:t>
            </a:r>
            <a:endParaRPr lang="en-GB" sz="250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613558" y="94573"/>
            <a:ext cx="7836177" cy="344020"/>
          </a:xfrm>
        </p:spPr>
        <p:txBody>
          <a:bodyPr>
            <a:noAutofit/>
          </a:bodyPr>
          <a:lstStyle/>
          <a:p>
            <a:r>
              <a:rPr lang="pl-PL" sz="2200" dirty="0"/>
              <a:t>WEWNĘTRZNY SYSTEM ZAPEWNIENIA JAKOŚCI KSZTAŁCENIA I ORGANIZACJI PRACY - </a:t>
            </a:r>
            <a:r>
              <a:rPr lang="pl-PL" sz="2200" dirty="0">
                <a:solidFill>
                  <a:srgbClr val="FFCD00"/>
                </a:solidFill>
              </a:rPr>
              <a:t>NOWE REGULACJE </a:t>
            </a: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6599DF76-4A32-4765-8313-4D9CBA4BE1FF}"/>
              </a:ext>
            </a:extLst>
          </p:cNvPr>
          <p:cNvSpPr txBox="1">
            <a:spLocks/>
          </p:cNvSpPr>
          <p:nvPr/>
        </p:nvSpPr>
        <p:spPr>
          <a:xfrm>
            <a:off x="1503408" y="1419495"/>
            <a:ext cx="9935299" cy="4419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None/>
              <a:defRPr sz="1867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800"/>
              </a:spcBef>
            </a:pPr>
            <a:r>
              <a:rPr lang="pl-PL" sz="3000" b="1" dirty="0">
                <a:solidFill>
                  <a:srgbClr val="90057D"/>
                </a:solidFill>
              </a:rPr>
              <a:t>Agenda</a:t>
            </a:r>
            <a:endParaRPr lang="en-GB" sz="3000" b="1" dirty="0">
              <a:solidFill>
                <a:srgbClr val="90057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9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17FD339-6964-5B3E-95E7-9BD97E40A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01" y="1387208"/>
            <a:ext cx="4062335" cy="270879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4638648-4783-579E-ED1E-0AC774CE0C34}"/>
              </a:ext>
            </a:extLst>
          </p:cNvPr>
          <p:cNvSpPr txBox="1"/>
          <p:nvPr/>
        </p:nvSpPr>
        <p:spPr>
          <a:xfrm>
            <a:off x="827127" y="4679141"/>
            <a:ext cx="105377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b="1" dirty="0"/>
              <a:t>Uchwała Nr 140 Senatu UMK z dnia 29 października 2019 r. w sprawie Wewnętrznego Systemu Zapewniania Jakości Kształcenia i Organizacji Pracy Uniwersytetu Mikołaja Kopernika w Toruniu </a:t>
            </a:r>
            <a:r>
              <a:rPr lang="pl-PL" b="1" dirty="0">
                <a:solidFill>
                  <a:srgbClr val="90057D"/>
                </a:solidFill>
              </a:rPr>
              <a:t>(Biuletyn Prawny UMK z 2019 r., poz. 360)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b="1" dirty="0"/>
              <a:t>Uchwała Nr 45 Senatu UMK z dnia 24 października 2023 r. w sprawie Wewnętrznego Systemu Zapewniania Jakości Kształcenia i Organizacji Pracy Uniwersytetu Mikołaja Kopernika w Toruniu </a:t>
            </a:r>
            <a:r>
              <a:rPr lang="pl-PL" b="1" dirty="0">
                <a:solidFill>
                  <a:srgbClr val="90057D"/>
                </a:solidFill>
              </a:rPr>
              <a:t>(Biuletyn Prawny UMK z 2023 r., poz. 378)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6A908A3-C791-7C0F-C4E4-89190FAF4D1B}"/>
              </a:ext>
            </a:extLst>
          </p:cNvPr>
          <p:cNvSpPr txBox="1"/>
          <p:nvPr/>
        </p:nvSpPr>
        <p:spPr>
          <a:xfrm>
            <a:off x="1777359" y="4136640"/>
            <a:ext cx="2413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Foto: Andrzej Romański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265A988-EBB0-A81D-A443-5C7504B2B89C}"/>
              </a:ext>
            </a:extLst>
          </p:cNvPr>
          <p:cNvSpPr txBox="1"/>
          <p:nvPr/>
        </p:nvSpPr>
        <p:spPr>
          <a:xfrm>
            <a:off x="7733820" y="4144712"/>
            <a:ext cx="2413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Foto: Andrzej Romański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0EDB0F5-AB74-45AD-80EB-5BFAC2077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63" y="1387208"/>
            <a:ext cx="5156337" cy="2708796"/>
          </a:xfrm>
          <a:prstGeom prst="rect">
            <a:avLst/>
          </a:prstGeom>
        </p:spPr>
      </p:pic>
      <p:sp>
        <p:nvSpPr>
          <p:cNvPr id="11" name="Symbol zastępczy tekstu 3">
            <a:extLst>
              <a:ext uri="{FF2B5EF4-FFF2-40B4-BE49-F238E27FC236}">
                <a16:creationId xmlns:a16="http://schemas.microsoft.com/office/drawing/2014/main" id="{3F681DAC-EEB2-4DD6-90FA-DD415EB56DC1}"/>
              </a:ext>
            </a:extLst>
          </p:cNvPr>
          <p:cNvSpPr txBox="1">
            <a:spLocks/>
          </p:cNvSpPr>
          <p:nvPr/>
        </p:nvSpPr>
        <p:spPr>
          <a:xfrm>
            <a:off x="458171" y="346594"/>
            <a:ext cx="9577590" cy="6201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3600"/>
              </a:spcBef>
              <a:buFont typeface="Wingdings" panose="05000000000000000000" pitchFamily="2" charset="2"/>
              <a:buChar char="§"/>
            </a:pPr>
            <a:r>
              <a:rPr lang="pl-PL" sz="2500" b="1" dirty="0"/>
              <a:t>Geneza aktualnego systemu zapewniania jakości i organizacji pracy UMK (2012-2023)</a:t>
            </a:r>
          </a:p>
        </p:txBody>
      </p:sp>
    </p:spTree>
    <p:extLst>
      <p:ext uri="{BB962C8B-B14F-4D97-AF65-F5344CB8AC3E}">
        <p14:creationId xmlns:p14="http://schemas.microsoft.com/office/powerpoint/2010/main" val="2879763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2E2BC95B-88F8-4311-93C1-1851E4B1E5B5}"/>
              </a:ext>
            </a:extLst>
          </p:cNvPr>
          <p:cNvSpPr txBox="1">
            <a:spLocks/>
          </p:cNvSpPr>
          <p:nvPr/>
        </p:nvSpPr>
        <p:spPr>
          <a:xfrm>
            <a:off x="458171" y="346594"/>
            <a:ext cx="9577590" cy="62013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500" b="1" dirty="0"/>
              <a:t>Geneza aktualnego systemu zapewniania jakości i organizacji pracy UMK (2012-2023)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100" b="1" dirty="0">
                <a:solidFill>
                  <a:srgbClr val="90057D"/>
                </a:solidFill>
              </a:rPr>
              <a:t>www.jakosc.umk.pl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C2EF348-091D-4716-A6BC-2C43EE28E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68" y="1064226"/>
            <a:ext cx="8710863" cy="57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3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2E2BC95B-88F8-4311-93C1-1851E4B1E5B5}"/>
              </a:ext>
            </a:extLst>
          </p:cNvPr>
          <p:cNvSpPr txBox="1">
            <a:spLocks/>
          </p:cNvSpPr>
          <p:nvPr/>
        </p:nvSpPr>
        <p:spPr>
          <a:xfrm>
            <a:off x="458171" y="346594"/>
            <a:ext cx="9577590" cy="62013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500" b="1" dirty="0"/>
              <a:t>Geneza aktualnego systemu zapewniania jakości i organizacji pracy UMK (2012-2023)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100" b="1" dirty="0">
                <a:solidFill>
                  <a:srgbClr val="90057D"/>
                </a:solidFill>
              </a:rPr>
              <a:t>www.jakosc.umk.pl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A846422-F6D8-4923-9F8F-A5562E71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62" y="1294534"/>
            <a:ext cx="10243076" cy="54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69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14638648-4783-579E-ED1E-0AC774CE0C34}"/>
              </a:ext>
            </a:extLst>
          </p:cNvPr>
          <p:cNvSpPr txBox="1"/>
          <p:nvPr/>
        </p:nvSpPr>
        <p:spPr>
          <a:xfrm>
            <a:off x="133149" y="5150778"/>
            <a:ext cx="119257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Uruchomienie pracy zespołowej (koordynatorzy i konsultanci z jednostek) wokół procesów</a:t>
            </a:r>
          </a:p>
          <a:p>
            <a:pPr marL="120015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Wykorzystanie doświadczeń i dobrych praktyk w realizacji procesów wszystkich jednostek dydaktycznych UMK</a:t>
            </a:r>
          </a:p>
          <a:p>
            <a:pPr marL="120015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Dogłębne i powszechne zrozumienie przepływu w procesach</a:t>
            </a:r>
          </a:p>
          <a:p>
            <a:pPr marL="120015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Wypracowanie jednolitego standardu optymalizującego przepływ w procesach i ich organizację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6A908A3-C791-7C0F-C4E4-89190FAF4D1B}"/>
              </a:ext>
            </a:extLst>
          </p:cNvPr>
          <p:cNvSpPr txBox="1"/>
          <p:nvPr/>
        </p:nvSpPr>
        <p:spPr>
          <a:xfrm>
            <a:off x="1856427" y="4622168"/>
            <a:ext cx="191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venir Book" panose="02000503020000020003" pitchFamily="2" charset="0"/>
              </a:rPr>
              <a:t>Zespół Usprawniający 1</a:t>
            </a:r>
          </a:p>
        </p:txBody>
      </p:sp>
      <p:sp>
        <p:nvSpPr>
          <p:cNvPr id="11" name="Symbol zastępczy tekstu 3">
            <a:extLst>
              <a:ext uri="{FF2B5EF4-FFF2-40B4-BE49-F238E27FC236}">
                <a16:creationId xmlns:a16="http://schemas.microsoft.com/office/drawing/2014/main" id="{3F681DAC-EEB2-4DD6-90FA-DD415EB56DC1}"/>
              </a:ext>
            </a:extLst>
          </p:cNvPr>
          <p:cNvSpPr txBox="1">
            <a:spLocks/>
          </p:cNvSpPr>
          <p:nvPr/>
        </p:nvSpPr>
        <p:spPr>
          <a:xfrm>
            <a:off x="448546" y="195036"/>
            <a:ext cx="9577590" cy="6201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3600"/>
              </a:spcBef>
              <a:buFont typeface="Wingdings" panose="05000000000000000000" pitchFamily="2" charset="2"/>
              <a:buChar char="§"/>
            </a:pPr>
            <a:r>
              <a:rPr lang="pl-PL" sz="2500" b="1" dirty="0"/>
              <a:t>Projekt „Doskonałość dydaktyczna uczelni” i </a:t>
            </a:r>
            <a:r>
              <a:rPr lang="pl-PL" sz="2500" b="1" dirty="0">
                <a:solidFill>
                  <a:srgbClr val="90057D"/>
                </a:solidFill>
              </a:rPr>
              <a:t>nowe regulacje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9C21ACA-3335-4675-BA41-7245D4AA9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63" y="815168"/>
            <a:ext cx="5625737" cy="375049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A759FB1-BA70-44D6-95D6-E3EB8F68B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168"/>
            <a:ext cx="5625737" cy="3750491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5CAB243-E53F-4238-A1FA-AE9C653426FF}"/>
              </a:ext>
            </a:extLst>
          </p:cNvPr>
          <p:cNvSpPr txBox="1"/>
          <p:nvPr/>
        </p:nvSpPr>
        <p:spPr>
          <a:xfrm>
            <a:off x="8422686" y="4622168"/>
            <a:ext cx="1912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venir Book" panose="02000503020000020003" pitchFamily="2" charset="0"/>
              </a:rPr>
              <a:t>Zespół Usprawniający 2</a:t>
            </a:r>
          </a:p>
        </p:txBody>
      </p:sp>
    </p:spTree>
    <p:extLst>
      <p:ext uri="{BB962C8B-B14F-4D97-AF65-F5344CB8AC3E}">
        <p14:creationId xmlns:p14="http://schemas.microsoft.com/office/powerpoint/2010/main" val="2971378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9FD40A0-DF0C-4514-9A69-A11261F981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3558" y="94573"/>
            <a:ext cx="7836177" cy="344020"/>
          </a:xfrm>
        </p:spPr>
        <p:txBody>
          <a:bodyPr>
            <a:noAutofit/>
          </a:bodyPr>
          <a:lstStyle/>
          <a:p>
            <a:r>
              <a:rPr lang="pl-PL" sz="2200" dirty="0"/>
              <a:t>PROJEKT „DOSKONAŁOŚĆ DYDAKTYCZNA UCZELNI”</a:t>
            </a:r>
            <a:br>
              <a:rPr lang="pl-PL" sz="2200" dirty="0"/>
            </a:br>
            <a:r>
              <a:rPr lang="pl-PL" sz="2200" dirty="0">
                <a:solidFill>
                  <a:srgbClr val="FFCD00"/>
                </a:solidFill>
              </a:rPr>
              <a:t>I NOWE REGULACJE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0A547B85-9DD4-4CFE-B528-B1946C4766A3}"/>
              </a:ext>
            </a:extLst>
          </p:cNvPr>
          <p:cNvSpPr txBox="1">
            <a:spLocks/>
          </p:cNvSpPr>
          <p:nvPr/>
        </p:nvSpPr>
        <p:spPr>
          <a:xfrm>
            <a:off x="1560015" y="1265274"/>
            <a:ext cx="9577590" cy="5353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None/>
              <a:defRPr sz="1867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2400"/>
              </a:spcBef>
              <a:buNone/>
            </a:pPr>
            <a:r>
              <a:rPr lang="pl-PL" sz="2100" b="1" dirty="0">
                <a:solidFill>
                  <a:srgbClr val="90057D"/>
                </a:solidFill>
              </a:rPr>
              <a:t>Rezultaty prac nad udoskonaleniem procesów: OZD, BSP, BSS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Zdefiniowanie aktorów uczestniczących w realizacji procesów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Uszczegółowienie dokumentacji procesowej przez zastąpienie procedur (zawartych w dotychczasowych zarządzaniach) mapami procesów, harmonogramami i instrukcjami dla wykonawców procesów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Włączenie w procesy działań dodających wartość i eliminacja tych, które wartości nie dodają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Zoptymalizowanie czasu realizacji zadań przez poszczególnych wykonawców, a w konsekwencji przyspieszenie kluczowych działań w procesach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Synchronizacja i integracja prac pomiędzy procesami OZD, BSP, BSS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Działania, które były realizowane wcześniej, a nie były uwzględnione w procesach, stały się ich integralną częścią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rgbClr val="053A98"/>
                </a:solidFill>
              </a:rPr>
              <a:t>Wbudowanie w procesy informacji zwrotnej pomiędzy ich uczestnikami, zwiększające transparentność działań w procesie dla wszystkich uczestników oraz możliwość kontroli procesów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83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9FD40A0-DF0C-4514-9A69-A11261F981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3558" y="94573"/>
            <a:ext cx="7836177" cy="344020"/>
          </a:xfrm>
        </p:spPr>
        <p:txBody>
          <a:bodyPr>
            <a:noAutofit/>
          </a:bodyPr>
          <a:lstStyle/>
          <a:p>
            <a:r>
              <a:rPr lang="pl-PL" sz="2200" dirty="0"/>
              <a:t>PROJEKT „DOSKONAŁOŚĆ DYDAKTYCZNA UCZELNI”</a:t>
            </a:r>
            <a:br>
              <a:rPr lang="pl-PL" sz="2200" dirty="0"/>
            </a:br>
            <a:r>
              <a:rPr lang="pl-PL" sz="2200" dirty="0">
                <a:solidFill>
                  <a:srgbClr val="FFCD00"/>
                </a:solidFill>
              </a:rPr>
              <a:t>I NOWE REGULACJE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623E90-FFE4-4134-B284-48FA00A9A587}"/>
              </a:ext>
            </a:extLst>
          </p:cNvPr>
          <p:cNvSpPr txBox="1">
            <a:spLocks/>
          </p:cNvSpPr>
          <p:nvPr/>
        </p:nvSpPr>
        <p:spPr>
          <a:xfrm>
            <a:off x="1560015" y="1265274"/>
            <a:ext cx="10148634" cy="5353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None/>
              <a:defRPr sz="1867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2400"/>
              </a:spcBef>
              <a:buNone/>
            </a:pPr>
            <a:r>
              <a:rPr lang="pl-PL" sz="2300" b="1" dirty="0">
                <a:solidFill>
                  <a:srgbClr val="90057D"/>
                </a:solidFill>
              </a:rPr>
              <a:t>Kluczowe zmiany w procesach: OZD, BSP, BSS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53A98"/>
                </a:solidFill>
              </a:rPr>
              <a:t>Dodanie weryfikacji poprawności przyporządkowania pracowników do zajęć dydaktycznych w USOS/UFI przez dziekanaty (OZD) oraz pracowników do poszczególnych grup pracowniczych przez UCI (BSP)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53A98"/>
                </a:solidFill>
              </a:rPr>
              <a:t>Zobligowanie wydziałów i uniwersyteckich jednostek dydaktycznych do wprowadzania usprawnień w oparciu o wyniki pomiarów i rozliczanie się z nich przed swoimi pracownikami i studentami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53A98"/>
                </a:solidFill>
              </a:rPr>
              <a:t>Wypracowanie jednolitej ścieżki procedowania raportu w jednostkach – np. opiniowanie rekomendacji i działań usprawniających przez Radę Dziekańską na wydziałach; określenie </a:t>
            </a:r>
            <a:r>
              <a:rPr lang="pl-PL" sz="1600" b="1" i="1" dirty="0" err="1">
                <a:solidFill>
                  <a:srgbClr val="053A98"/>
                </a:solidFill>
              </a:rPr>
              <a:t>targetów</a:t>
            </a:r>
            <a:r>
              <a:rPr lang="pl-PL" sz="1600" b="1" i="1" dirty="0">
                <a:solidFill>
                  <a:srgbClr val="053A98"/>
                </a:solidFill>
              </a:rPr>
              <a:t> </a:t>
            </a:r>
            <a:r>
              <a:rPr lang="pl-PL" sz="1600" b="1" dirty="0">
                <a:solidFill>
                  <a:srgbClr val="053A98"/>
                </a:solidFill>
              </a:rPr>
              <a:t>dla kluczowych wskaźników: wskaźnika OZD, wskaźnika SS, wskaźnika SP i zwrotności; nowy raport BSP – administracja centralna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53A98"/>
                </a:solidFill>
              </a:rPr>
              <a:t>Uporządkowanie komunikacji w procesach – zapraszanie do badań i przypominanie – zdefiniowanie kanałów komunikacji, włączenie samorządów studenckich i pracowników; przyspieszenie spotkań z pracownikami i studentami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53A98"/>
                </a:solidFill>
              </a:rPr>
              <a:t>Stworzenie jednolitych szablonów raportów dla wszystkich jednostek dydaktycznych (w tym dodanie rekomendacji zmian w programach studiów)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53A98"/>
                </a:solidFill>
              </a:rPr>
              <a:t>Uporządkowanie dostępności raportów dla poszczególnych grup odbiorców (np. raport BSP tylko po zalogowaniu)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53A98"/>
                </a:solidFill>
              </a:rPr>
              <a:t>Włączenie do instrukcji dziekanów/dyrektorów i koordynatorów wytycznych na temat komentarzy jawnych i ukrytych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53A98"/>
                </a:solidFill>
              </a:rPr>
              <a:t>Włączenie do procesów sprawozdania JM Rektora przed Senatem i Radą Rektorską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51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613558" y="94573"/>
            <a:ext cx="7836177" cy="344020"/>
          </a:xfrm>
        </p:spPr>
        <p:txBody>
          <a:bodyPr>
            <a:noAutofit/>
          </a:bodyPr>
          <a:lstStyle/>
          <a:p>
            <a:r>
              <a:rPr lang="pl-PL" sz="2200" dirty="0"/>
              <a:t>PRZEGLĄD DOKUMENTACJI UDOSKONALONYCH PROCESÓW</a:t>
            </a:r>
            <a:br>
              <a:rPr lang="pl-PL" sz="2200" dirty="0"/>
            </a:br>
            <a:r>
              <a:rPr lang="pl-PL" sz="2200" dirty="0"/>
              <a:t>(OZD, BSP, BSS)</a:t>
            </a:r>
          </a:p>
        </p:txBody>
      </p:sp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1BC381E4-A26C-4666-B804-56F7D944F4D3}"/>
              </a:ext>
            </a:extLst>
          </p:cNvPr>
          <p:cNvSpPr txBox="1">
            <a:spLocks/>
          </p:cNvSpPr>
          <p:nvPr/>
        </p:nvSpPr>
        <p:spPr>
          <a:xfrm>
            <a:off x="1560015" y="1265274"/>
            <a:ext cx="9577590" cy="5353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None/>
              <a:defRPr sz="1867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2400"/>
              </a:spcBef>
              <a:buNone/>
            </a:pPr>
            <a:r>
              <a:rPr lang="pl-PL" sz="2300" b="1" dirty="0">
                <a:solidFill>
                  <a:srgbClr val="90057D"/>
                </a:solidFill>
              </a:rPr>
              <a:t>Nowa dokumentacja została wprowadzona zarządzeniami: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pl-PL" sz="2100" b="1" dirty="0">
                <a:solidFill>
                  <a:srgbClr val="90057D"/>
                </a:solidFill>
              </a:rPr>
              <a:t>OZD </a:t>
            </a:r>
            <a:r>
              <a:rPr lang="pl-PL" sz="2100" dirty="0"/>
              <a:t>- zarządzeniem Nr 212 Rektora UMK z dnia 24 października 2023 r. dostępnym na stronie </a:t>
            </a:r>
            <a:r>
              <a:rPr lang="pl-PL" sz="2100" dirty="0">
                <a:hlinkClick r:id="rId4"/>
              </a:rPr>
              <a:t>https://dokumenty.umk.pl/423-lista/d/7908/5/</a:t>
            </a:r>
            <a:r>
              <a:rPr lang="pl-PL" sz="2100" dirty="0"/>
              <a:t> określono procedurę oceny zajęć dydaktycznych w Uniwersytecie Mikołaja Kopernika w Toruniu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pl-PL" sz="2100" b="1" dirty="0">
                <a:solidFill>
                  <a:srgbClr val="90057D"/>
                </a:solidFill>
              </a:rPr>
              <a:t>BSP </a:t>
            </a:r>
            <a:r>
              <a:rPr lang="pl-PL" sz="2100" dirty="0"/>
              <a:t>- zarządzeniem Nr 210 Rektora UMK z dnia 24 października 2023 r. dostępnym na stronie </a:t>
            </a:r>
            <a:r>
              <a:rPr lang="pl-PL" sz="2100" dirty="0">
                <a:hlinkClick r:id="rId5"/>
              </a:rPr>
              <a:t>https://dokumenty.umk.pl/d/7906/5/ </a:t>
            </a:r>
            <a:r>
              <a:rPr lang="pl-PL" sz="2100" dirty="0"/>
              <a:t>określono procedurę badania satysfakcji pracowników w Uniwersytecie Mikołaja Kopernika w Toruniu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pl-PL" sz="2100" b="1" dirty="0">
                <a:solidFill>
                  <a:srgbClr val="90057D"/>
                </a:solidFill>
              </a:rPr>
              <a:t>BSS </a:t>
            </a:r>
            <a:r>
              <a:rPr lang="pl-PL" sz="2100" dirty="0"/>
              <a:t>- zarządzeniem Nr 211 Rektora UMK z dnia 24 października 2023 r. dostępnym na stronie </a:t>
            </a:r>
            <a:r>
              <a:rPr lang="pl-PL" sz="2100" dirty="0">
                <a:hlinkClick r:id="rId6"/>
              </a:rPr>
              <a:t>https://dokumenty.umk.pl/423-lista/d/7907/5/</a:t>
            </a:r>
            <a:r>
              <a:rPr lang="pl-PL" sz="2100" dirty="0"/>
              <a:t> określono procedurę badania satysfakcji studentów w Uniwersytecie Mikołaja Kopernika w Toruniu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pl-PL" sz="2100" dirty="0"/>
              <a:t>Realizacja każdej procedury odbywa się według </a:t>
            </a:r>
            <a:r>
              <a:rPr lang="pl-PL" sz="2100" b="1" dirty="0">
                <a:solidFill>
                  <a:srgbClr val="053A98"/>
                </a:solidFill>
              </a:rPr>
              <a:t>harmonogramu </a:t>
            </a:r>
            <a:r>
              <a:rPr lang="pl-PL" sz="2100" dirty="0"/>
              <a:t>(zawartego w zarządzeniu), zgodnie z </a:t>
            </a:r>
            <a:r>
              <a:rPr lang="pl-PL" sz="2100" b="1" dirty="0">
                <a:solidFill>
                  <a:srgbClr val="053A98"/>
                </a:solidFill>
              </a:rPr>
              <a:t>mapą procesu </a:t>
            </a:r>
            <a:r>
              <a:rPr lang="pl-PL" sz="2100" dirty="0"/>
              <a:t>stanowiącą załącznik do zarządzenia oraz </a:t>
            </a:r>
            <a:r>
              <a:rPr lang="pl-PL" sz="2100" b="1" dirty="0">
                <a:solidFill>
                  <a:srgbClr val="053A98"/>
                </a:solidFill>
              </a:rPr>
              <a:t>instrukcjami </a:t>
            </a:r>
            <a:r>
              <a:rPr lang="pl-PL" sz="2100" dirty="0"/>
              <a:t>dostępnymi na stronie </a:t>
            </a:r>
            <a:r>
              <a:rPr lang="pl-PL" sz="2100" u="sng" dirty="0">
                <a:solidFill>
                  <a:srgbClr val="90057D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https://www.jakosc.umk.pl/instrukcje/</a:t>
            </a:r>
            <a:endParaRPr lang="pl-PL" sz="2100" b="1" dirty="0">
              <a:solidFill>
                <a:srgbClr val="90057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9549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F91D7F3F-F64D-4622-BD26-D5AB3FBDA10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$n\u001C&amp;{902C9628-62EB-4A11-BAB2-9E9B5426A083}&quot;,&quot;C:\\Dane\\PowerPoint\\Zajęcia\\WNEiZ\\BE\\BE_MS_Teams\\2022-2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SCORM_PASSING_SCORE" val="100.000000"/>
  <p:tag name="ISPRING_PRESENTATION_TITLE" val="BE_Rafał Haff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09DEDC-62C2-4718-A428-F42FF5715636}:5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14101E-B03A-4474-81E0-9194C1E21A01}:10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14101E-B03A-4474-81E0-9194C1E21A01}:10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14101E-B03A-4474-81E0-9194C1E21A01}:10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14101E-B03A-4474-81E0-9194C1E21A01}:1085"/>
</p:tagLst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59320</TotalTime>
  <Words>793</Words>
  <Application>Microsoft Macintosh PowerPoint</Application>
  <PresentationFormat>Panoramiczny</PresentationFormat>
  <Paragraphs>66</Paragraphs>
  <Slides>19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Avenir Book</vt:lpstr>
      <vt:lpstr>Calibri</vt:lpstr>
      <vt:lpstr>Calibri Light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BE_Rafał Haffer</dc:title>
  <dc:creator>Iwona Wasielewska</dc:creator>
  <cp:lastModifiedBy>arekarwa@o365.umk.pl</cp:lastModifiedBy>
  <cp:revision>4068</cp:revision>
  <cp:lastPrinted>2021-11-15T08:18:21Z</cp:lastPrinted>
  <dcterms:created xsi:type="dcterms:W3CDTF">2018-08-31T07:33:09Z</dcterms:created>
  <dcterms:modified xsi:type="dcterms:W3CDTF">2024-01-18T16:15:31Z</dcterms:modified>
</cp:coreProperties>
</file>